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6" r:id="rId2"/>
    <p:sldId id="257" r:id="rId3"/>
    <p:sldId id="293" r:id="rId4"/>
    <p:sldId id="260" r:id="rId5"/>
    <p:sldId id="259" r:id="rId6"/>
    <p:sldId id="258" r:id="rId7"/>
    <p:sldId id="261" r:id="rId8"/>
    <p:sldId id="263" r:id="rId9"/>
    <p:sldId id="262" r:id="rId10"/>
    <p:sldId id="270" r:id="rId11"/>
    <p:sldId id="272" r:id="rId12"/>
    <p:sldId id="266" r:id="rId13"/>
    <p:sldId id="273" r:id="rId14"/>
    <p:sldId id="271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4" r:id="rId23"/>
    <p:sldId id="281" r:id="rId24"/>
    <p:sldId id="285" r:id="rId25"/>
    <p:sldId id="282" r:id="rId26"/>
    <p:sldId id="286" r:id="rId27"/>
    <p:sldId id="283" r:id="rId28"/>
    <p:sldId id="290" r:id="rId29"/>
    <p:sldId id="288" r:id="rId30"/>
    <p:sldId id="289" r:id="rId31"/>
    <p:sldId id="287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FF"/>
    <a:srgbClr val="3399FF"/>
    <a:srgbClr val="FF99FF"/>
    <a:srgbClr val="FFCCFF"/>
    <a:srgbClr val="FF33CC"/>
    <a:srgbClr val="FF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F82D9EE-7E71-4645-BD9F-37381026268F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F2E696-31D5-44E6-8543-5D23FD503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2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DE432D-5BB0-4200-A2CC-942681C13367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C705C-FD43-4787-8C74-5CBBAB3837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587888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7CAA2-B638-4B88-9385-E8F51C981B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20024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0CF9D-2B22-4EC6-BD6F-BE223E167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8740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3991C-4EDD-4DA1-9374-935422A70D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01023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BD36-687B-4C64-B08F-1611DB5E42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50001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9D030-A5AB-4C6C-8CDD-21DE14D937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03702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2AA09-2370-40BF-90C8-8E993FF805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39419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919DA-2306-4EBC-817B-974CF36A2D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69319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8C6EE-DB5F-4F97-976B-76428E7806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94307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72B91-FC1E-4531-8F3F-972E39B01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04006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8E955-7314-4126-8B0A-FED072FD6B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43458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075CE-9926-4178-9C65-137ADB5192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35531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DC7683-B4A5-4B72-B3E4-4E10B00237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26" Type="http://schemas.openxmlformats.org/officeDocument/2006/relationships/slide" Target="slide31.xml"/><Relationship Id="rId3" Type="http://schemas.openxmlformats.org/officeDocument/2006/relationships/slide" Target="slide3.xml"/><Relationship Id="rId21" Type="http://schemas.openxmlformats.org/officeDocument/2006/relationships/slide" Target="slide25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5" Type="http://schemas.openxmlformats.org/officeDocument/2006/relationships/slide" Target="slide30.xml"/><Relationship Id="rId33" Type="http://schemas.openxmlformats.org/officeDocument/2006/relationships/slide" Target="slide28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4.xml"/><Relationship Id="rId29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29.xml"/><Relationship Id="rId32" Type="http://schemas.openxmlformats.org/officeDocument/2006/relationships/slide" Target="slide22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23" Type="http://schemas.openxmlformats.org/officeDocument/2006/relationships/slide" Target="slide27.xml"/><Relationship Id="rId28" Type="http://schemas.openxmlformats.org/officeDocument/2006/relationships/slide" Target="slide33.xml"/><Relationship Id="rId10" Type="http://schemas.openxmlformats.org/officeDocument/2006/relationships/slide" Target="slide12.xml"/><Relationship Id="rId19" Type="http://schemas.openxmlformats.org/officeDocument/2006/relationships/slide" Target="slide23.xml"/><Relationship Id="rId31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Relationship Id="rId22" Type="http://schemas.openxmlformats.org/officeDocument/2006/relationships/slide" Target="slide26.xml"/><Relationship Id="rId27" Type="http://schemas.openxmlformats.org/officeDocument/2006/relationships/slide" Target="slide32.xml"/><Relationship Id="rId30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8424862" cy="46799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 cap="rnd">
                  <a:solidFill>
                    <a:schemeClr val="folHlink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Люби и знай свой край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127875" cy="1008062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Слой земли, на котором растут растения?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79388" y="5734050"/>
            <a:ext cx="19446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ПЕСОК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79388" y="4797425"/>
            <a:ext cx="20161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ГЛИНА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79388" y="3860800"/>
            <a:ext cx="19446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ПОЧВА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1273" name="AutoShap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74" name="AutoShap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79388" y="148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11272" name="WordArt 13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612062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ПОЧВЫ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  <p:bldP spid="16389" grpId="0" animBg="1"/>
      <p:bldP spid="1638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4608512" cy="1081087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Какие почвы самые плодородные?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50825" y="4581525"/>
            <a:ext cx="36004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EE7F2"/>
              </a:gs>
              <a:gs pos="50000">
                <a:srgbClr val="FFFFC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чернозёмные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50825" y="3573463"/>
            <a:ext cx="36004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EE7F2"/>
              </a:gs>
              <a:gs pos="50000">
                <a:srgbClr val="FFFFC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тундровые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50825" y="2565400"/>
            <a:ext cx="35274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EE7F2"/>
              </a:gs>
              <a:gs pos="50000">
                <a:srgbClr val="FFFFC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подзолистые</a:t>
            </a:r>
          </a:p>
        </p:txBody>
      </p:sp>
      <p:grpSp>
        <p:nvGrpSpPr>
          <p:cNvPr id="12294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2297" name="AutoShap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298" name="AutoShap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179388" y="148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12296" name="WordArt 13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612062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ПОЧВЫ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18437" grpId="0" animBg="1"/>
      <p:bldP spid="18437" grpId="1" animBg="1"/>
      <p:bldP spid="18438" grpId="0" animBg="1"/>
      <p:bldP spid="184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416800" cy="792162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ru-RU" sz="28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Какие почвы преобладают в нашем крае?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50825" y="5921375"/>
            <a:ext cx="3889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Болотные почвы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79388" y="5013325"/>
            <a:ext cx="41052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Чернозёмные почвы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79388" y="4076700"/>
            <a:ext cx="40322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Тундровые почвы</a:t>
            </a:r>
          </a:p>
        </p:txBody>
      </p:sp>
      <p:grpSp>
        <p:nvGrpSpPr>
          <p:cNvPr id="13318" name="Group 12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3321" name="AutoShap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2" name="AutoShap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79388" y="148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13320" name="WordArt 16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612062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ПОЧВЫ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  <p:bldLst>
      <p:bldP spid="12294" grpId="0" animBg="1"/>
      <p:bldP spid="12294" grpId="1" animBg="1"/>
      <p:bldP spid="12296" grpId="0" animBg="1"/>
      <p:bldP spid="1229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6408737" cy="649287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Что делают для охраны почв?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0" y="5921375"/>
            <a:ext cx="42116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Образование оврагов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692275" y="4941888"/>
            <a:ext cx="53276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Правильная распашка </a:t>
            </a:r>
          </a:p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полей на склонах 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0" y="3789363"/>
            <a:ext cx="5508625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Употребление ядохимикатов и</a:t>
            </a:r>
          </a:p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удобрений на полях</a:t>
            </a:r>
          </a:p>
        </p:txBody>
      </p:sp>
      <p:grpSp>
        <p:nvGrpSpPr>
          <p:cNvPr id="14342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4345" name="AutoShap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46" name="AutoShap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0" y="1412875"/>
            <a:ext cx="682625" cy="71913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14344" name="WordArt 13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612062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ПОЧВЫ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animBg="1"/>
      <p:bldP spid="19462" grpId="0" animBg="1"/>
      <p:bldP spid="1946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229600" cy="10810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547813" y="4508500"/>
            <a:ext cx="5616575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Распахивают поля на склонах </a:t>
            </a:r>
          </a:p>
          <a:p>
            <a:pPr algn="ctr">
              <a:defRPr/>
            </a:pPr>
            <a:r>
              <a:rPr lang="ru-RU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так, чтобы борозды спускались </a:t>
            </a:r>
          </a:p>
          <a:p>
            <a:pPr algn="ctr">
              <a:defRPr/>
            </a:pPr>
            <a:r>
              <a:rPr lang="ru-RU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вдоль склона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195513" y="5921375"/>
            <a:ext cx="53276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Проводить вспашку можно </a:t>
            </a:r>
          </a:p>
          <a:p>
            <a:pPr algn="ctr">
              <a:defRPr/>
            </a:pPr>
            <a:r>
              <a:rPr lang="ru-RU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только поперёк склона  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835150" y="3357563"/>
            <a:ext cx="51117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Распахивают крутые склоны</a:t>
            </a:r>
          </a:p>
        </p:txBody>
      </p:sp>
      <p:grpSp>
        <p:nvGrpSpPr>
          <p:cNvPr id="15366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5370" name="AutoShap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1" name="AutoShap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79388" y="148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187450" y="14843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 правильно распахивать поля?</a:t>
            </a:r>
          </a:p>
        </p:txBody>
      </p:sp>
      <p:sp>
        <p:nvSpPr>
          <p:cNvPr id="15369" name="WordArt 14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612063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ПОЧВЫ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17412" grpId="0" animBg="1"/>
      <p:bldP spid="17412" grpId="1" animBg="1"/>
      <p:bldP spid="17414" grpId="0" animBg="1"/>
      <p:bldP spid="174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 descr="ее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860800"/>
            <a:ext cx="25209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0"/>
          <p:cNvSpPr txBox="1">
            <a:spLocks noChangeArrowheads="1"/>
          </p:cNvSpPr>
          <p:nvPr/>
        </p:nvSpPr>
        <p:spPr bwMode="auto">
          <a:xfrm>
            <a:off x="2484438" y="3068638"/>
            <a:ext cx="2592387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FF6600"/>
                </a:solidFill>
              </a:rPr>
              <a:t>ТЕРРИКОНЫ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052513"/>
            <a:ext cx="5256212" cy="10810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 называют горы, которых не должно быть?</a:t>
            </a:r>
          </a:p>
        </p:txBody>
      </p: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6395" name="AutoShap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6" name="AutoShap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250825" y="12684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47813" y="2349500"/>
            <a:ext cx="5186362" cy="4248150"/>
            <a:chOff x="521" y="1525"/>
            <a:chExt cx="3267" cy="2676"/>
          </a:xfrm>
        </p:grpSpPr>
        <p:sp>
          <p:nvSpPr>
            <p:cNvPr id="16393" name="Rectangle 15"/>
            <p:cNvSpPr>
              <a:spLocks noChangeArrowheads="1"/>
            </p:cNvSpPr>
            <p:nvPr/>
          </p:nvSpPr>
          <p:spPr bwMode="auto">
            <a:xfrm>
              <a:off x="521" y="1525"/>
              <a:ext cx="3267" cy="26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6394" name="Picture 16" descr="Рисунок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797"/>
              <a:ext cx="1678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2" name="WordArt 19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612062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ПОЧВЫ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557338"/>
            <a:ext cx="5986463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006600"/>
                </a:solidFill>
                <a:latin typeface="Comic Sans MS" panose="030F0702030302020204" pitchFamily="66" charset="0"/>
              </a:rPr>
              <a:t>	Какое полезное ископаемое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006600"/>
                </a:solidFill>
                <a:latin typeface="Comic Sans MS" panose="030F0702030302020204" pitchFamily="66" charset="0"/>
              </a:rPr>
              <a:t>добывают в Мостовском районе?  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7417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8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143000" y="5214938"/>
            <a:ext cx="23050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каменная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соль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3571875" y="3857625"/>
            <a:ext cx="23764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газ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072063" y="2643188"/>
            <a:ext cx="24479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глина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179388" y="12684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17416" name="WordArt 1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041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Impact" panose="020B0806030902050204" pitchFamily="34" charset="0"/>
              </a:rPr>
              <a:t>Полезные ископаемые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2" grpId="1" animBg="1"/>
      <p:bldP spid="21513" grpId="0" animBg="1"/>
      <p:bldP spid="215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endParaRPr lang="ru-RU" sz="36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8442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3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684213" y="2997200"/>
            <a:ext cx="29527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50000">
                <a:srgbClr val="00FF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Новороссийский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643438" y="5286375"/>
            <a:ext cx="2881312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50000">
                <a:srgbClr val="00FF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Гулькевичский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3357563" y="4000500"/>
            <a:ext cx="29527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50000">
                <a:srgbClr val="00FF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Лабинский</a:t>
            </a: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18440" name="WordArt 18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041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Impact" panose="020B0806030902050204" pitchFamily="34" charset="0"/>
              </a:rPr>
              <a:t>Полезные ископаемые</a:t>
            </a:r>
          </a:p>
        </p:txBody>
      </p:sp>
      <p:sp>
        <p:nvSpPr>
          <p:cNvPr id="18441" name="Text Box 19"/>
          <p:cNvSpPr txBox="1">
            <a:spLocks noChangeArrowheads="1"/>
          </p:cNvSpPr>
          <p:nvPr/>
        </p:nvSpPr>
        <p:spPr bwMode="auto">
          <a:xfrm>
            <a:off x="1042988" y="1268413"/>
            <a:ext cx="5832475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FF6600"/>
                </a:solidFill>
              </a:rPr>
              <a:t>В каком районе добывают мергель?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0" grpId="1" animBg="1"/>
      <p:bldP spid="23561" grpId="0" animBg="1"/>
      <p:bldP spid="2356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>
                <a:solidFill>
                  <a:srgbClr val="006600"/>
                </a:solidFill>
                <a:latin typeface="Comic Sans MS" panose="030F0702030302020204" pitchFamily="66" charset="0"/>
              </a:rPr>
              <a:t>	</a:t>
            </a: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9467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8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0" y="4941888"/>
            <a:ext cx="485933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F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Песок, глина, известняк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250825" y="5805488"/>
            <a:ext cx="30241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F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Гранит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23850" y="4076700"/>
            <a:ext cx="30241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F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ГАЗ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19464" name="WordArt 18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041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Impact" panose="020B0806030902050204" pitchFamily="34" charset="0"/>
              </a:rPr>
              <a:t>Полезные ископаемые</a:t>
            </a:r>
          </a:p>
        </p:txBody>
      </p:sp>
      <p:sp>
        <p:nvSpPr>
          <p:cNvPr id="19465" name="Text Box 19"/>
          <p:cNvSpPr txBox="1">
            <a:spLocks noChangeArrowheads="1"/>
          </p:cNvSpPr>
          <p:nvPr/>
        </p:nvSpPr>
        <p:spPr bwMode="auto">
          <a:xfrm>
            <a:off x="971550" y="1484313"/>
            <a:ext cx="5688013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FF6600"/>
                </a:solidFill>
              </a:rPr>
              <a:t>Какие строительные материалы добывают в нашем районе?</a:t>
            </a:r>
            <a:r>
              <a:rPr lang="ru-RU" altLang="ru-RU" sz="2400" i="1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22548" name="Picture 20" descr="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388778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6" grpId="1" animBg="1"/>
      <p:bldP spid="22537" grpId="0" animBg="1"/>
      <p:bldP spid="2253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endParaRPr lang="ru-RU" sz="36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0491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2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95288" y="2924175"/>
            <a:ext cx="7561262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CCC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Запасы полезных ископаемых не безграничны, </a:t>
            </a:r>
          </a:p>
          <a:p>
            <a:pPr algn="ctr">
              <a:defRPr/>
            </a:pPr>
            <a:r>
              <a:rPr lang="ru-RU" sz="24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использованные месторождения</a:t>
            </a:r>
          </a:p>
          <a:p>
            <a:pPr algn="ctr">
              <a:defRPr/>
            </a:pPr>
            <a:r>
              <a:rPr lang="ru-RU" sz="24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невозможно восстановить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95288" y="5661025"/>
            <a:ext cx="40322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CCC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Они могут убежать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468313" y="4437063"/>
            <a:ext cx="38877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CCC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Их могут украсть 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20488" name="WordArt 16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041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Impact" panose="020B0806030902050204" pitchFamily="34" charset="0"/>
              </a:rPr>
              <a:t>Полезные ископаемые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1331913" y="1700213"/>
            <a:ext cx="7056437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FF6600"/>
                </a:solidFill>
              </a:rPr>
              <a:t>Почему подземные богатства надо охранять?</a:t>
            </a:r>
          </a:p>
        </p:txBody>
      </p:sp>
      <p:pic>
        <p:nvPicPr>
          <p:cNvPr id="20490" name="Picture 19" descr="gasdobiha(2048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2879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4" grpId="1" animBg="1"/>
      <p:bldP spid="24585" grpId="0" animBg="1"/>
      <p:bldP spid="245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77800" y="5372100"/>
            <a:ext cx="3117850" cy="116840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Отрасли </a:t>
            </a:r>
          </a:p>
          <a:p>
            <a:pPr algn="ctr">
              <a:defRPr/>
            </a:pPr>
            <a:r>
              <a:rPr lang="ru-RU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животноводства</a:t>
            </a:r>
          </a:p>
        </p:txBody>
      </p:sp>
      <p:sp>
        <p:nvSpPr>
          <p:cNvPr id="3075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13225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76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48263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77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84888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78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21513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79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56550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081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13225" y="220662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82" name="AutoShap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48263" y="220662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83" name="AutoShap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84888" y="220662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84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021513" y="220662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85" name="AutoShap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56550" y="220662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087" name="AutoShape 1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211638" y="33575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88" name="AutoShape 1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48263" y="33575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89" name="AutoShape 17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084888" y="33575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90" name="AutoShape 1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19925" y="33575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91" name="AutoShape 19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56550" y="33575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093" name="AutoShap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213225" y="443865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94" name="AutoShape 22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148263" y="443865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95" name="AutoShape 23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84888" y="443865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96" name="AutoShape 24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21513" y="443865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97" name="AutoShape 25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956550" y="443865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179388" y="4294188"/>
            <a:ext cx="3117850" cy="1168400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Отрасли </a:t>
            </a:r>
          </a:p>
          <a:p>
            <a:pPr algn="ctr">
              <a:defRPr/>
            </a:pPr>
            <a:r>
              <a:rPr lang="ru-RU" sz="2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растениеводства</a:t>
            </a:r>
          </a:p>
        </p:txBody>
      </p:sp>
      <p:sp>
        <p:nvSpPr>
          <p:cNvPr id="3107" name="AutoShape 35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211638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108" name="AutoShape 36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146675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09" name="AutoShape 37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083300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110" name="AutoShape 38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19925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111" name="AutoShape 39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954963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179388" y="3214688"/>
            <a:ext cx="3117850" cy="116840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Полезные</a:t>
            </a:r>
          </a:p>
          <a:p>
            <a:pPr algn="ctr">
              <a:defRPr/>
            </a:pPr>
            <a:r>
              <a:rPr lang="ru-RU" sz="2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ископаемые</a:t>
            </a: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179388" y="2133600"/>
            <a:ext cx="3117850" cy="1168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Почвы</a:t>
            </a: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179388" y="1054100"/>
            <a:ext cx="3117850" cy="11684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Водоёмы</a:t>
            </a:r>
          </a:p>
        </p:txBody>
      </p:sp>
      <p:sp>
        <p:nvSpPr>
          <p:cNvPr id="2" name="AutoShape 2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3276600" y="11255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80" name="AutoShape 8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3275013" y="220662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86" name="AutoShape 14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3276600" y="335756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92" name="AutoShape 2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3276600" y="443865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06" name="AutoShape 34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3275013" y="5516563"/>
            <a:ext cx="936625" cy="9366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WordArt 44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8280400" cy="1196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Impact" panose="020B0806030902050204" pitchFamily="34" charset="0"/>
              </a:rPr>
              <a:t>Краснодарский край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autoRev="1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autoRev="1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autoRev="1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4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1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8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5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6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2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9" dur="500" autoRev="1" fill="hold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 autoRev="1" fill="hold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1" dur="500" autoRev="1" fill="hold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Самое ценное полезное ископаемое, добываемое в нашем крае?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1513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4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642938" y="4786313"/>
            <a:ext cx="3313112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Нефть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143250" y="3714750"/>
            <a:ext cx="33131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Глина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5143500" y="2500313"/>
            <a:ext cx="33131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Известняк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1512" name="WordArt 20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041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Impact" panose="020B0806030902050204" pitchFamily="34" charset="0"/>
              </a:rPr>
              <a:t>Полезные ископаемые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8" grpId="1" animBg="1"/>
      <p:bldP spid="25609" grpId="0" animBg="1"/>
      <p:bldP spid="2560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	При помощи какого полезного ископаемого обогревают дома в </a:t>
            </a:r>
            <a:r>
              <a:rPr lang="ru-RU" b="1" dirty="0" err="1" smtClean="0">
                <a:solidFill>
                  <a:srgbClr val="006600"/>
                </a:solidFill>
                <a:latin typeface="Comic Sans MS" pitchFamily="66" charset="0"/>
              </a:rPr>
              <a:t>Лабинском,Белореческом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, Мостовском районе? </a:t>
            </a:r>
            <a:endParaRPr lang="ru-RU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2537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38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468313" y="5661025"/>
            <a:ext cx="3097212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ТЕРМАЛЬНЫЕ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3000375" y="4071938"/>
            <a:ext cx="31686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ГАЗ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5000625" y="3000375"/>
            <a:ext cx="30972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УГОЛЬ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sp>
        <p:nvSpPr>
          <p:cNvPr id="22536" name="WordArt 18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041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Impact" panose="020B0806030902050204" pitchFamily="34" charset="0"/>
              </a:rPr>
              <a:t>Полезные ископаемые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2" grpId="1" animBg="1"/>
      <p:bldP spid="26633" grpId="0" animBg="1"/>
      <p:bldP spid="266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6186488" cy="20161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Назовите имя выдающегося учёного-селекционера, которого звали на Кубани «пшеничным батькой»?</a:t>
            </a:r>
            <a:endParaRPr lang="ru-RU" sz="2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3561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2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0" y="5994400"/>
            <a:ext cx="24114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П.П.Лукьяненко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484438" y="5734050"/>
            <a:ext cx="25923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Е.Д.Фелицын</a:t>
            </a:r>
            <a:endParaRPr lang="ru-RU" sz="2400" b="1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148263" y="5516563"/>
            <a:ext cx="30638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В.С.Пустовойт</a:t>
            </a:r>
            <a:endParaRPr lang="ru-RU" sz="2400" b="1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23560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995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РАСТЕНИВОДСТВО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8" grpId="1" animBg="1"/>
      <p:bldP spid="30729" grpId="0" animBg="1"/>
      <p:bldP spid="307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b="1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endParaRPr lang="ru-RU" sz="4400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4586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7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0" y="5994400"/>
            <a:ext cx="5184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CCCC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Свёкла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0" y="5084763"/>
            <a:ext cx="51879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CCCC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Картофель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0" y="4149725"/>
            <a:ext cx="51879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CCCC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Пшеница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24584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995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РАСТЕНИВОДСТВО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1258888" y="1484313"/>
            <a:ext cx="5184775" cy="1816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FF6600"/>
                </a:solidFill>
              </a:rPr>
              <a:t>Благодаря какому растению известен на всю Россию посёлок ВНИИС?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6" grpId="1" animBg="1"/>
      <p:bldP spid="27657" grpId="0" animBg="1"/>
      <p:bldP spid="276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5610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1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0" y="5013325"/>
            <a:ext cx="38512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РИС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0" y="5994400"/>
            <a:ext cx="3924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КУКУРУЗА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0" y="4005263"/>
            <a:ext cx="3924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ПОДСОЛНЕЧНИК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25608" name="WordArt 17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995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РАСТЕНИВОДСТВО</a:t>
            </a:r>
          </a:p>
        </p:txBody>
      </p: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1331913" y="1557338"/>
            <a:ext cx="6696075" cy="954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FF6600"/>
                </a:solidFill>
              </a:rPr>
              <a:t>Какую культуру называют «белое золото»?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2" grpId="1" animBg="1"/>
      <p:bldP spid="31753" grpId="0" animBg="1"/>
      <p:bldP spid="3175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endParaRPr lang="ru-RU" sz="36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6634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5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0" y="4149725"/>
            <a:ext cx="5184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Виноград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0" y="5994400"/>
            <a:ext cx="51879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Яблоко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0" y="5084763"/>
            <a:ext cx="51879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Гречиха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26632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995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РАСТЕНИВОДСТВО</a:t>
            </a:r>
          </a:p>
        </p:txBody>
      </p: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1403350" y="1628775"/>
            <a:ext cx="5905500" cy="138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FF6600"/>
                </a:solidFill>
              </a:rPr>
              <a:t>Благодаря какой культуре стал знаменит полуостров Тамань?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 animBg="1"/>
      <p:bldP spid="28680" grpId="1" animBg="1"/>
      <p:bldP spid="28681" grpId="0" animBg="1"/>
      <p:bldP spid="2868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420938"/>
            <a:ext cx="7921625" cy="9366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2000" b="1" smtClean="0">
                <a:solidFill>
                  <a:srgbClr val="FF6600"/>
                </a:solidFill>
                <a:latin typeface="Comic Sans MS" pitchFamily="66" charset="0"/>
              </a:rPr>
              <a:t>Полевое растение, из зёрен которого получают муку и пекут чёрный хлеб?</a:t>
            </a:r>
            <a:r>
              <a:rPr lang="ru-RU" b="1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endParaRPr lang="ru-RU" b="1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7657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58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68313" y="4724400"/>
            <a:ext cx="25923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РОЖЬ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827088" y="3716338"/>
            <a:ext cx="25923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ПШЕНИЦА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323850" y="5661025"/>
            <a:ext cx="25209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ЯЧМЕНЬ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7656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995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РАСТЕНИВОДСТВО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  <p:bldLst>
      <p:bldP spid="32775" grpId="0" animBg="1"/>
      <p:bldP spid="32776" grpId="0" animBg="1"/>
      <p:bldP spid="32776" grpId="1" animBg="1"/>
      <p:bldP spid="32777" grpId="0" animBg="1"/>
      <p:bldP spid="3277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76475"/>
            <a:ext cx="8147050" cy="11525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9900FF"/>
                </a:solidFill>
                <a:latin typeface="Comic Sans MS" pitchFamily="66" charset="0"/>
              </a:rPr>
              <a:t>	</a:t>
            </a:r>
            <a:r>
              <a:rPr lang="ru-RU" sz="2000" b="1" smtClean="0">
                <a:solidFill>
                  <a:srgbClr val="9900FF"/>
                </a:solidFill>
                <a:latin typeface="Comic Sans MS" pitchFamily="66" charset="0"/>
              </a:rPr>
              <a:t>Кругла, как шар; красна, как кровь; вкусна, как мёд. Это плодовое растение есть в саду у каждого из нас.</a:t>
            </a:r>
            <a:endParaRPr lang="ru-RU" sz="2000" b="1" smtClean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8681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82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0" y="5994400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FCCFF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ВИШНЯ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95288" y="5084763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FCCFF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СВЁКЛА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755650" y="4221163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FCCFF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СЛИВА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sp>
        <p:nvSpPr>
          <p:cNvPr id="28680" name="WordArt 17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995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РАСТЕНИВОДСТВО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4" grpId="1" animBg="1"/>
      <p:bldP spid="29705" grpId="0" animBg="1"/>
      <p:bldP spid="2970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0575" y="1412875"/>
            <a:ext cx="7597775" cy="1079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Какая отрасль животноводства не развита в нашем районе?</a:t>
            </a:r>
            <a:endParaRPr lang="ru-RU" sz="3600" b="1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9705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06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827088" y="4797425"/>
            <a:ext cx="3563937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CCEC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КОНЕВОДСТВО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0" y="3644900"/>
            <a:ext cx="34925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CCEC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ПТИЦЕВОДСТВО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284663" y="5776913"/>
            <a:ext cx="3492500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CCEC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СВИНОВОДСТВО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29704" name="WordArt 13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200900" cy="1311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00"/>
                </a:solidFill>
                <a:latin typeface="Impact" panose="020B0806030902050204" pitchFamily="34" charset="0"/>
              </a:rPr>
              <a:t>ЖИВОТНОВОДСТВО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6" grpId="1" animBg="1"/>
      <p:bldP spid="37897" grpId="0" animBg="1"/>
      <p:bldP spid="3789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353425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Какая порода свиней самая распространённая в нашем крае?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30729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0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79388" y="4149725"/>
            <a:ext cx="36004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/>
              </a:gs>
              <a:gs pos="50000">
                <a:srgbClr val="CCFFFF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Крупная белая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619250" y="5084763"/>
            <a:ext cx="259556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/>
              </a:gs>
              <a:gs pos="50000">
                <a:srgbClr val="CCFFFF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Кемеровская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50825" y="5994400"/>
            <a:ext cx="31686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/>
              </a:gs>
              <a:gs pos="50000">
                <a:srgbClr val="CCFFFF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Ландрасты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30728" name="WordArt 1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00"/>
                </a:solidFill>
                <a:latin typeface="Impact" panose="020B0806030902050204" pitchFamily="34" charset="0"/>
              </a:rPr>
              <a:t>ЖИВОТНОВОДСТВО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4" grpId="1" animBg="1"/>
      <p:bldP spid="34825" grpId="0" animBg="1"/>
      <p:bldP spid="348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 descr="lines5"/>
          <p:cNvSpPr>
            <a:spLocks noChangeArrowheads="1" noChangeShapeType="1" noTextEdit="1"/>
          </p:cNvSpPr>
          <p:nvPr/>
        </p:nvSpPr>
        <p:spPr bwMode="auto">
          <a:xfrm>
            <a:off x="395288" y="1989138"/>
            <a:ext cx="8280400" cy="2943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МОЛОДЦЫ!!!</a:t>
            </a:r>
          </a:p>
        </p:txBody>
      </p:sp>
      <p:grpSp>
        <p:nvGrpSpPr>
          <p:cNvPr id="4099" name="Group 8"/>
          <p:cNvGrpSpPr>
            <a:grpSpLocks/>
          </p:cNvGrpSpPr>
          <p:nvPr/>
        </p:nvGrpSpPr>
        <p:grpSpPr bwMode="auto">
          <a:xfrm>
            <a:off x="8135938" y="0"/>
            <a:ext cx="1008062" cy="792163"/>
            <a:chOff x="4967" y="3702"/>
            <a:chExt cx="635" cy="499"/>
          </a:xfrm>
        </p:grpSpPr>
        <p:sp>
          <p:nvSpPr>
            <p:cNvPr id="4100" name="AutoShape 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1" name="AutoShap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0575" y="1412875"/>
            <a:ext cx="7094538" cy="1223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Какое животное относится к крупному рогатому скоту?</a:t>
            </a:r>
            <a:endParaRPr lang="ru-RU" sz="4000" b="1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31754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55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39750" y="3213100"/>
            <a:ext cx="3240088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корова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39750" y="4286250"/>
            <a:ext cx="3240088" cy="793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ОВЦА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39750" y="5229225"/>
            <a:ext cx="3240088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КОЗА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31752" name="WordArt 16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200900" cy="1311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00"/>
                </a:solidFill>
                <a:latin typeface="Impact" panose="020B0806030902050204" pitchFamily="34" charset="0"/>
              </a:rPr>
              <a:t>ЖИВОТНОВОДСТВО</a:t>
            </a:r>
          </a:p>
        </p:txBody>
      </p:sp>
      <p:pic>
        <p:nvPicPr>
          <p:cNvPr id="35857" name="Picture 17" descr="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616200"/>
            <a:ext cx="4752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8" grpId="1" animBg="1"/>
      <p:bldP spid="35849" grpId="0" animBg="1"/>
      <p:bldP spid="3584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0575" y="1412875"/>
            <a:ext cx="8353425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solidFill>
                  <a:srgbClr val="9900FF"/>
                </a:solidFill>
                <a:latin typeface="Comic Sans MS" pitchFamily="66" charset="0"/>
              </a:rPr>
              <a:t>	Каких животных разводят ради тёплого, красивого меха, лёгкого пуха и вкусного мяса?</a:t>
            </a:r>
            <a:endParaRPr lang="ru-RU" b="1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32778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79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539750" y="4725988"/>
            <a:ext cx="37449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КРОЛИКОВ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39750" y="3862388"/>
            <a:ext cx="3671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ГУСЕЙ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39750" y="2997200"/>
            <a:ext cx="3671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ЛОШАДЕЙ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32776" name="WordArt 1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200900" cy="1311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00"/>
                </a:solidFill>
                <a:latin typeface="Impact" panose="020B0806030902050204" pitchFamily="34" charset="0"/>
              </a:rPr>
              <a:t>ЖИВОТНОВОДСТВО</a:t>
            </a:r>
          </a:p>
        </p:txBody>
      </p:sp>
      <p:pic>
        <p:nvPicPr>
          <p:cNvPr id="33808" name="Picture 16" descr="04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781300"/>
            <a:ext cx="4416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0" grpId="1" animBg="1"/>
      <p:bldP spid="33801" grpId="0" animBg="1"/>
      <p:bldP spid="3380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FF33CC"/>
                </a:solidFill>
                <a:latin typeface="Comic Sans MS" pitchFamily="66" charset="0"/>
              </a:rPr>
              <a:t>	Каких птиц разводят в подворьях жители нашего района?</a:t>
            </a:r>
            <a:endParaRPr lang="ru-RU" sz="3600" b="1" dirty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33802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03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539750" y="4725988"/>
            <a:ext cx="41767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Кур и гусей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539750" y="3862388"/>
            <a:ext cx="41036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Ворон и галок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39750" y="2997200"/>
            <a:ext cx="40322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Куропаток и страусов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33800" name="WordArt 15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200900" cy="1311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00"/>
                </a:solidFill>
                <a:latin typeface="Impact" panose="020B0806030902050204" pitchFamily="34" charset="0"/>
              </a:rPr>
              <a:t>ЖИВОТНОВОДСТВО</a:t>
            </a:r>
          </a:p>
        </p:txBody>
      </p:sp>
      <p:pic>
        <p:nvPicPr>
          <p:cNvPr id="38928" name="Picture 16" descr="Безымя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406717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</p:childTnLst>
        </p:cTn>
      </p:par>
    </p:tnLst>
    <p:bldLst>
      <p:bldP spid="38919" grpId="0" animBg="1"/>
      <p:bldP spid="38920" grpId="0" animBg="1"/>
      <p:bldP spid="38920" grpId="1" animBg="1"/>
      <p:bldP spid="38921" grpId="0" animBg="1"/>
      <p:bldP spid="389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b="1" smtClean="0">
                <a:solidFill>
                  <a:srgbClr val="3333FF"/>
                </a:solidFill>
                <a:latin typeface="Comic Sans MS" pitchFamily="66" charset="0"/>
              </a:rPr>
              <a:t>	Какая отрасль животноводства развивается на пасеках?</a:t>
            </a:r>
            <a:endParaRPr lang="ru-RU" sz="40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34826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27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539750" y="4725988"/>
            <a:ext cx="43926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ПЧЕЛОВОДСТВО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539750" y="3862388"/>
            <a:ext cx="43926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РЫБОВОДСТВО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539750" y="2997200"/>
            <a:ext cx="43195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КОНЕВОДСТВО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179388" y="1412875"/>
            <a:ext cx="682625" cy="719138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sp>
        <p:nvSpPr>
          <p:cNvPr id="34824" name="WordArt 1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200900" cy="1311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00"/>
                </a:solidFill>
                <a:latin typeface="Impact" panose="020B0806030902050204" pitchFamily="34" charset="0"/>
              </a:rPr>
              <a:t>ЖИВОТНОВОДСТВО</a:t>
            </a:r>
          </a:p>
        </p:txBody>
      </p:sp>
      <p:pic>
        <p:nvPicPr>
          <p:cNvPr id="39951" name="Picture 15" descr="о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924175"/>
            <a:ext cx="36417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  <p:bldP spid="39944" grpId="1" animBg="1"/>
      <p:bldP spid="39945" grpId="0" animBg="1"/>
      <p:bldP spid="399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91513" cy="1079500"/>
          </a:xfrm>
          <a:gradFill rotWithShape="1">
            <a:gsLst>
              <a:gs pos="0">
                <a:srgbClr val="8CE785"/>
              </a:gs>
              <a:gs pos="100000">
                <a:srgbClr val="416B3E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>
                <a:solidFill>
                  <a:srgbClr val="006600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2800" b="1" smtClean="0">
                <a:solidFill>
                  <a:srgbClr val="FF9900"/>
                </a:solidFill>
                <a:latin typeface="Comic Sans MS" panose="030F0702030302020204" pitchFamily="66" charset="0"/>
              </a:rPr>
              <a:t>Искусственное углубление на поверхности суши, заполненное водой</a:t>
            </a: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5129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0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50825" y="5805488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пруд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50825" y="4868863"/>
            <a:ext cx="2771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море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79388" y="3933825"/>
            <a:ext cx="270033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озеро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5128" name="WordArt 14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769100" cy="1160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ВОДОЁМЫ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2" grpId="1" animBg="1"/>
      <p:bldP spid="6153" grpId="0" animBg="1"/>
      <p:bldP spid="61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6153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4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79388" y="5994400"/>
            <a:ext cx="291623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3333CC"/>
                </a:solidFill>
                <a:latin typeface="Comic Sans MS" pitchFamily="66" charset="0"/>
              </a:rPr>
              <a:t>водохранилище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39750" y="5084763"/>
            <a:ext cx="291623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3333CC"/>
                </a:solidFill>
                <a:latin typeface="Comic Sans MS" pitchFamily="66" charset="0"/>
              </a:rPr>
              <a:t>лиман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900113" y="4149725"/>
            <a:ext cx="29876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3333CC"/>
                </a:solidFill>
                <a:latin typeface="Comic Sans MS" pitchFamily="66" charset="0"/>
              </a:rPr>
              <a:t>канал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1042988" y="1341438"/>
            <a:ext cx="7777162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FF9900"/>
                </a:solidFill>
                <a:latin typeface="Comic Sans MS" panose="030F0702030302020204" pitchFamily="66" charset="0"/>
              </a:rPr>
              <a:t>Какие водоёмы относятся к естественным?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79388" y="1341438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6152" name="WordArt 17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769100" cy="1160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ВОДОЁМЫ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  <p:bldP spid="5129" grpId="0" animBg="1"/>
      <p:bldP spid="51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5184775" cy="165735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Какое море называлось в древности «Сурожское»?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50825" y="5734050"/>
            <a:ext cx="3529013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CC"/>
                </a:solidFill>
                <a:latin typeface="Comic Sans MS" pitchFamily="66" charset="0"/>
              </a:rPr>
              <a:t>Азовское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50825" y="4724400"/>
            <a:ext cx="345598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CC"/>
                </a:solidFill>
                <a:latin typeface="Comic Sans MS" pitchFamily="66" charset="0"/>
              </a:rPr>
              <a:t> Каспийское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50825" y="3716338"/>
            <a:ext cx="3529013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CC"/>
                </a:solidFill>
                <a:latin typeface="Comic Sans MS" pitchFamily="66" charset="0"/>
              </a:rPr>
              <a:t>Чёрное</a:t>
            </a:r>
          </a:p>
        </p:txBody>
      </p:sp>
      <p:grpSp>
        <p:nvGrpSpPr>
          <p:cNvPr id="7174" name="Group 1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7177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78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50825" y="1268413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7176" name="WordArt 19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769100" cy="1160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ВОДОЁМЫ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3" grpId="0" animBg="1"/>
      <p:bldP spid="410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57338"/>
            <a:ext cx="8229600" cy="6477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ru-RU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Какая река протекает в нашем крае?</a:t>
            </a: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8201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2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95288" y="6021388"/>
            <a:ext cx="2233612" cy="620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Кубань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68313" y="5229225"/>
            <a:ext cx="2016125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Волга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468313" y="4365625"/>
            <a:ext cx="208915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Лена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79388" y="1412875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8200" name="WordArt 16"/>
          <p:cNvSpPr>
            <a:spLocks noChangeArrowheads="1" noChangeShapeType="1" noTextEdit="1"/>
          </p:cNvSpPr>
          <p:nvPr/>
        </p:nvSpPr>
        <p:spPr bwMode="auto">
          <a:xfrm>
            <a:off x="1116013" y="0"/>
            <a:ext cx="6769100" cy="1160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ВОДОЁМЫ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8" grpId="0" animBg="1"/>
      <p:bldP spid="7178" grpId="1" animBg="1"/>
      <p:bldP spid="7179" grpId="0" animBg="1"/>
      <p:bldP spid="717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12850" y="1341438"/>
            <a:ext cx="7680325" cy="1008062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9900"/>
                </a:solidFill>
              </a:rPr>
              <a:t>Какое горное озеро является самым большим?</a:t>
            </a:r>
            <a:endParaRPr lang="ru-RU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6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0" y="5734050"/>
            <a:ext cx="410368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00CC99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Псендах</a:t>
            </a:r>
            <a:endParaRPr lang="ru-RU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0" y="4724400"/>
            <a:ext cx="410368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00CC99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Абрау</a:t>
            </a:r>
            <a:endParaRPr lang="ru-RU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0" y="3716338"/>
            <a:ext cx="40322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00CC99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Кардывач</a:t>
            </a:r>
            <a:endParaRPr lang="ru-RU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179388" y="1557338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769100" cy="1160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ВОДОЁМЫ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3" grpId="0" animBg="1"/>
      <p:bldP spid="9223" grpId="1" animBg="1"/>
      <p:bldP spid="9225" grpId="0" animBg="1"/>
      <p:bldP spid="92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0"/>
          <p:cNvSpPr txBox="1">
            <a:spLocks noChangeArrowheads="1"/>
          </p:cNvSpPr>
          <p:nvPr/>
        </p:nvSpPr>
        <p:spPr bwMode="auto">
          <a:xfrm>
            <a:off x="1331913" y="3573463"/>
            <a:ext cx="3887787" cy="3140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9900"/>
                </a:solidFill>
              </a:rPr>
              <a:t>-дом для растений и животных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9900"/>
                </a:solidFill>
              </a:rPr>
              <a:t>-место отдыха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9900"/>
                </a:solidFill>
              </a:rPr>
              <a:t>-вода для питья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9900"/>
                </a:solidFill>
              </a:rPr>
              <a:t>-вода для хозяйственных нужд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9900"/>
                </a:solidFill>
              </a:rPr>
              <a:t>- «водный» путь (перевозка грузов)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3175" y="1412875"/>
            <a:ext cx="7870825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Какое значение имеют водоёмы в природе и жизни людей?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0250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1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116013" y="3546475"/>
            <a:ext cx="4176712" cy="3311525"/>
            <a:chOff x="1156" y="2024"/>
            <a:chExt cx="1497" cy="2086"/>
          </a:xfrm>
        </p:grpSpPr>
        <p:sp>
          <p:nvSpPr>
            <p:cNvPr id="10248" name="Rectangle 12"/>
            <p:cNvSpPr>
              <a:spLocks noChangeArrowheads="1"/>
            </p:cNvSpPr>
            <p:nvPr/>
          </p:nvSpPr>
          <p:spPr bwMode="auto">
            <a:xfrm>
              <a:off x="1156" y="2024"/>
              <a:ext cx="1497" cy="208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0249" name="Picture 13" descr="Рисунок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251"/>
              <a:ext cx="134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250825" y="1484313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sp>
        <p:nvSpPr>
          <p:cNvPr id="10247" name="WordArt 19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769100" cy="1160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ВОДОЁМЫ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 гостях у сказки">
  <a:themeElements>
    <a:clrScheme name="В гостях у сказ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 гостях у сказ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 гостях у сказ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гостях у сказки</Template>
  <TotalTime>589</TotalTime>
  <Words>363</Words>
  <Application>Microsoft Office PowerPoint</Application>
  <PresentationFormat>Экран (4:3)</PresentationFormat>
  <Paragraphs>239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Comic Sans MS</vt:lpstr>
      <vt:lpstr>В гостях у 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Максим Пажитнев</cp:lastModifiedBy>
  <cp:revision>48</cp:revision>
  <dcterms:created xsi:type="dcterms:W3CDTF">2008-06-12T19:18:46Z</dcterms:created>
  <dcterms:modified xsi:type="dcterms:W3CDTF">2016-10-11T20:31:39Z</dcterms:modified>
</cp:coreProperties>
</file>